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</p:sldIdLst>
  <p:sldSz cy="5143500" cx="9144000"/>
  <p:notesSz cx="6858000" cy="9144000"/>
  <p:embeddedFontLst>
    <p:embeddedFont>
      <p:font typeface="Raleway"/>
      <p:regular r:id="rId26"/>
      <p:bold r:id="rId27"/>
      <p:italic r:id="rId28"/>
      <p:boldItalic r:id="rId29"/>
    </p:embeddedFont>
    <p:embeddedFont>
      <p:font typeface="Roboto"/>
      <p:regular r:id="rId30"/>
      <p:bold r:id="rId31"/>
      <p:italic r:id="rId32"/>
      <p:boldItalic r:id="rId33"/>
    </p:embeddedFont>
    <p:embeddedFont>
      <p:font typeface="Lato"/>
      <p:regular r:id="rId34"/>
      <p:bold r:id="rId35"/>
      <p:italic r:id="rId36"/>
      <p:boldItalic r:id="rId37"/>
    </p:embeddedFont>
    <p:embeddedFont>
      <p:font typeface="Montserrat"/>
      <p:regular r:id="rId38"/>
      <p:bold r:id="rId39"/>
      <p:italic r:id="rId40"/>
      <p:boldItalic r:id="rId41"/>
    </p:embeddedFont>
    <p:embeddedFont>
      <p:font typeface="Merriweather"/>
      <p:regular r:id="rId42"/>
      <p:bold r:id="rId43"/>
      <p:italic r:id="rId44"/>
      <p:boldItalic r:id="rId4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-italic.fntdata"/><Relationship Id="rId20" Type="http://schemas.openxmlformats.org/officeDocument/2006/relationships/slide" Target="slides/slide14.xml"/><Relationship Id="rId42" Type="http://schemas.openxmlformats.org/officeDocument/2006/relationships/font" Target="fonts/Merriweather-regular.fntdata"/><Relationship Id="rId41" Type="http://schemas.openxmlformats.org/officeDocument/2006/relationships/font" Target="fonts/Montserrat-boldItalic.fntdata"/><Relationship Id="rId22" Type="http://schemas.openxmlformats.org/officeDocument/2006/relationships/slide" Target="slides/slide16.xml"/><Relationship Id="rId44" Type="http://schemas.openxmlformats.org/officeDocument/2006/relationships/font" Target="fonts/Merriweather-italic.fntdata"/><Relationship Id="rId21" Type="http://schemas.openxmlformats.org/officeDocument/2006/relationships/slide" Target="slides/slide15.xml"/><Relationship Id="rId43" Type="http://schemas.openxmlformats.org/officeDocument/2006/relationships/font" Target="fonts/Merriweather-bold.fntdata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45" Type="http://schemas.openxmlformats.org/officeDocument/2006/relationships/font" Target="fonts/Merriweather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Raleway-regular.fntdata"/><Relationship Id="rId25" Type="http://schemas.openxmlformats.org/officeDocument/2006/relationships/slide" Target="slides/slide19.xml"/><Relationship Id="rId28" Type="http://schemas.openxmlformats.org/officeDocument/2006/relationships/font" Target="fonts/Raleway-italic.fntdata"/><Relationship Id="rId27" Type="http://schemas.openxmlformats.org/officeDocument/2006/relationships/font" Target="fonts/Raleway-bold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Raleway-bold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oboto-bold.fntdata"/><Relationship Id="rId30" Type="http://schemas.openxmlformats.org/officeDocument/2006/relationships/font" Target="fonts/Roboto-regular.fntdata"/><Relationship Id="rId11" Type="http://schemas.openxmlformats.org/officeDocument/2006/relationships/slide" Target="slides/slide5.xml"/><Relationship Id="rId33" Type="http://schemas.openxmlformats.org/officeDocument/2006/relationships/font" Target="fonts/Roboto-boldItalic.fntdata"/><Relationship Id="rId10" Type="http://schemas.openxmlformats.org/officeDocument/2006/relationships/slide" Target="slides/slide4.xml"/><Relationship Id="rId32" Type="http://schemas.openxmlformats.org/officeDocument/2006/relationships/font" Target="fonts/Roboto-italic.fntdata"/><Relationship Id="rId13" Type="http://schemas.openxmlformats.org/officeDocument/2006/relationships/slide" Target="slides/slide7.xml"/><Relationship Id="rId35" Type="http://schemas.openxmlformats.org/officeDocument/2006/relationships/font" Target="fonts/Lato-bold.fntdata"/><Relationship Id="rId12" Type="http://schemas.openxmlformats.org/officeDocument/2006/relationships/slide" Target="slides/slide6.xml"/><Relationship Id="rId34" Type="http://schemas.openxmlformats.org/officeDocument/2006/relationships/font" Target="fonts/Lato-regular.fntdata"/><Relationship Id="rId15" Type="http://schemas.openxmlformats.org/officeDocument/2006/relationships/slide" Target="slides/slide9.xml"/><Relationship Id="rId37" Type="http://schemas.openxmlformats.org/officeDocument/2006/relationships/font" Target="fonts/Lato-boldItalic.fntdata"/><Relationship Id="rId14" Type="http://schemas.openxmlformats.org/officeDocument/2006/relationships/slide" Target="slides/slide8.xml"/><Relationship Id="rId36" Type="http://schemas.openxmlformats.org/officeDocument/2006/relationships/font" Target="fonts/Lato-italic.fntdata"/><Relationship Id="rId17" Type="http://schemas.openxmlformats.org/officeDocument/2006/relationships/slide" Target="slides/slide11.xml"/><Relationship Id="rId39" Type="http://schemas.openxmlformats.org/officeDocument/2006/relationships/font" Target="fonts/Montserrat-bold.fntdata"/><Relationship Id="rId16" Type="http://schemas.openxmlformats.org/officeDocument/2006/relationships/slide" Target="slides/slide10.xml"/><Relationship Id="rId38" Type="http://schemas.openxmlformats.org/officeDocument/2006/relationships/font" Target="fonts/Montserrat-regular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5810dced91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5810dced91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55df7c4cf2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55df7c4cf2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5810dced91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5810dced91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5810dced91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5810dced91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5810dced91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5810dced91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5810dced91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5810dced91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568f699132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568f699132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568f699132_0_3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568f699132_0_3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5810dced91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5810dced91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568f699132_0_3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568f699132_0_3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568f699132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568f699132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568f699132_0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568f699132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568f699132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568f699132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568f699132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568f699132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568f699132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568f699132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568f699132_0_2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568f699132_0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568f699132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568f699132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568f699132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568f699132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25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hasCustomPrompt="1" type="title"/>
          </p:nvPr>
        </p:nvSpPr>
        <p:spPr>
          <a:xfrm>
            <a:off x="311750" y="831175"/>
            <a:ext cx="5334900" cy="1244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11"/>
          <p:cNvSpPr txBox="1"/>
          <p:nvPr>
            <p:ph idx="1" type="body"/>
          </p:nvPr>
        </p:nvSpPr>
        <p:spPr>
          <a:xfrm>
            <a:off x="311700" y="2121425"/>
            <a:ext cx="5334900" cy="94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57" name="Google Shape;5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lt2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6" name="Google Shape;66;p1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7" name="Google Shape;67;p1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1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9" name="Google Shape;69;p14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0" name="Google Shape;70;p14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71" name="Google Shape;71;p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oogle Shape;73;p1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4" name="Google Shape;74;p1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1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" name="Google Shape;76;p15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7" name="Google Shape;77;p1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" name="Google Shape;80;p1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81" name="Google Shape;81;p1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1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3" name="Google Shape;83;p1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4" name="Google Shape;84;p1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5" name="Google Shape;85;p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8" name="Google Shape;88;p1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89" name="Google Shape;89;p1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1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1" name="Google Shape;91;p17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2" name="Google Shape;92;p17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3" name="Google Shape;93;p17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4" name="Google Shape;94;p1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7" name="Google Shape;97;p18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98" name="Google Shape;98;p1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1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0" name="Google Shape;100;p18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1" name="Google Shape;101;p1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4" name="Google Shape;104;p1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05" name="Google Shape;105;p1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1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7" name="Google Shape;107;p19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8" name="Google Shape;108;p19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9" name="Google Shape;109;p1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" name="Google Shape;111;p20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12" name="Google Shape;112;p2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2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4" name="Google Shape;114;p20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5" name="Google Shape;115;p2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1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8" name="Google Shape;118;p21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19" name="Google Shape;119;p2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2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1" name="Google Shape;121;p21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2" name="Google Shape;122;p21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23" name="Google Shape;123;p21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4" name="Google Shape;124;p2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accent3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48099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6" name="Google Shape;16;p3"/>
          <p:cNvSpPr/>
          <p:nvPr/>
        </p:nvSpPr>
        <p:spPr>
          <a:xfrm>
            <a:off x="0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2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27" name="Google Shape;127;p2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" name="Google Shape;129;p23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30" name="Google Shape;130;p2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2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23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3" name="Google Shape;133;p23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4" name="Google Shape;134;p2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0"/>
            <a:ext cx="431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/>
          <p:nvPr/>
        </p:nvSpPr>
        <p:spPr>
          <a:xfrm>
            <a:off x="0" y="44125"/>
            <a:ext cx="4313625" cy="4399375"/>
          </a:xfrm>
          <a:custGeom>
            <a:rect b="b" l="l" r="r" t="t"/>
            <a:pathLst>
              <a:path extrusionOk="0" h="175975" w="172545">
                <a:moveTo>
                  <a:pt x="0" y="157"/>
                </a:moveTo>
                <a:lnTo>
                  <a:pt x="172419" y="0"/>
                </a:lnTo>
                <a:lnTo>
                  <a:pt x="172545" y="126541"/>
                </a:lnTo>
                <a:lnTo>
                  <a:pt x="0" y="175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22" name="Google Shape;22;p4"/>
          <p:cNvSpPr/>
          <p:nvPr/>
        </p:nvSpPr>
        <p:spPr>
          <a:xfrm>
            <a:off x="-125" y="0"/>
            <a:ext cx="4316900" cy="4395600"/>
          </a:xfrm>
          <a:custGeom>
            <a:rect b="b" l="l" r="r" t="t"/>
            <a:pathLst>
              <a:path extrusionOk="0" h="175824" w="172676">
                <a:moveTo>
                  <a:pt x="0" y="6"/>
                </a:moveTo>
                <a:lnTo>
                  <a:pt x="172676" y="0"/>
                </a:lnTo>
                <a:lnTo>
                  <a:pt x="172562" y="126442"/>
                </a:lnTo>
                <a:lnTo>
                  <a:pt x="0" y="17582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23" name="Google Shape;23;p4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/>
          <p:nvPr/>
        </p:nvSpPr>
        <p:spPr>
          <a:xfrm>
            <a:off x="0" y="0"/>
            <a:ext cx="9144000" cy="700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5"/>
          <p:cNvSpPr txBox="1"/>
          <p:nvPr>
            <p:ph type="title"/>
          </p:nvPr>
        </p:nvSpPr>
        <p:spPr>
          <a:xfrm>
            <a:off x="311725" y="76800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/>
          <p:nvPr/>
        </p:nvSpPr>
        <p:spPr>
          <a:xfrm>
            <a:off x="0" y="0"/>
            <a:ext cx="3764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 txBox="1"/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7"/>
          <p:cNvSpPr txBox="1"/>
          <p:nvPr>
            <p:ph idx="1" type="body"/>
          </p:nvPr>
        </p:nvSpPr>
        <p:spPr>
          <a:xfrm>
            <a:off x="311700" y="2390650"/>
            <a:ext cx="3127500" cy="2298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0" name="Google Shape;4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/>
          <p:nvPr>
            <p:ph type="title"/>
          </p:nvPr>
        </p:nvSpPr>
        <p:spPr>
          <a:xfrm>
            <a:off x="311675" y="798600"/>
            <a:ext cx="6247800" cy="35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3" name="Google Shape;4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9"/>
          <p:cNvSpPr txBox="1"/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" type="subTitle"/>
          </p:nvPr>
        </p:nvSpPr>
        <p:spPr>
          <a:xfrm>
            <a:off x="304800" y="2626725"/>
            <a:ext cx="3704400" cy="926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8" name="Google Shape;48;p9"/>
          <p:cNvSpPr txBox="1"/>
          <p:nvPr>
            <p:ph idx="2" type="body"/>
          </p:nvPr>
        </p:nvSpPr>
        <p:spPr>
          <a:xfrm>
            <a:off x="4879025" y="500925"/>
            <a:ext cx="3954000" cy="4111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9" name="Google Shape;49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/>
          <p:nvPr/>
        </p:nvSpPr>
        <p:spPr>
          <a:xfrm>
            <a:off x="0" y="4369000"/>
            <a:ext cx="9144000" cy="77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10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erriweather"/>
              <a:buNone/>
              <a:defRPr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/>
        </p:txBody>
      </p:sp>
      <p:sp>
        <p:nvSpPr>
          <p:cNvPr id="53" name="Google Shape;5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aradig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treamline">
    <p:bg>
      <p:bgPr>
        <a:solidFill>
          <a:schemeClr val="lt1"/>
        </a:soli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62" name="Google Shape;6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63" name="Google Shape;63;p1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Relationship Id="rId4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Relationship Id="rId4" Type="http://schemas.openxmlformats.org/officeDocument/2006/relationships/image" Target="../media/image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Relationship Id="rId4" Type="http://schemas.openxmlformats.org/officeDocument/2006/relationships/image" Target="../media/image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://www.gradio.app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hyperlink" Target="https://www.nature.com/articles/d41586-018-05707-8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Relationship Id="rId4" Type="http://schemas.openxmlformats.org/officeDocument/2006/relationships/hyperlink" Target="https://hackernoon.com/bias-sexist-or-this-is-the-way-it-should-be-ce1f7c8c683c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5"/>
          <p:cNvSpPr txBox="1"/>
          <p:nvPr>
            <p:ph type="ctrTitle"/>
          </p:nvPr>
        </p:nvSpPr>
        <p:spPr>
          <a:xfrm>
            <a:off x="311700" y="35817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400">
                <a:latin typeface="Montserrat"/>
                <a:ea typeface="Montserrat"/>
                <a:cs typeface="Montserrat"/>
                <a:sym typeface="Montserrat"/>
              </a:rPr>
              <a:t>g</a:t>
            </a:r>
            <a:r>
              <a:rPr b="1" lang="en" sz="3400">
                <a:latin typeface="Montserrat"/>
                <a:ea typeface="Montserrat"/>
                <a:cs typeface="Montserrat"/>
                <a:sym typeface="Montserrat"/>
              </a:rPr>
              <a:t>radio</a:t>
            </a:r>
            <a:r>
              <a:rPr lang="en" sz="3400">
                <a:latin typeface="Montserrat"/>
                <a:ea typeface="Montserrat"/>
                <a:cs typeface="Montserrat"/>
                <a:sym typeface="Montserrat"/>
              </a:rPr>
              <a:t>: </a:t>
            </a:r>
            <a:r>
              <a:rPr lang="en" sz="3400">
                <a:latin typeface="Montserrat"/>
                <a:ea typeface="Montserrat"/>
                <a:cs typeface="Montserrat"/>
                <a:sym typeface="Montserrat"/>
              </a:rPr>
              <a:t>create and share a visual frontend for your ML models </a:t>
            </a:r>
            <a:endParaRPr sz="3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4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2" name="Google Shape;142;p25"/>
          <p:cNvSpPr txBox="1"/>
          <p:nvPr>
            <p:ph idx="1" type="subTitle"/>
          </p:nvPr>
        </p:nvSpPr>
        <p:spPr>
          <a:xfrm>
            <a:off x="311700" y="1726160"/>
            <a:ext cx="42426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Abubakar Abid (a12d@stanford.edu)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Ali Abdalla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Ali Abid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Dawood Khan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James Zou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CS231n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19 April 2019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5"/>
          <p:cNvPicPr preferRelativeResize="0"/>
          <p:nvPr/>
        </p:nvPicPr>
        <p:blipFill rotWithShape="1">
          <a:blip r:embed="rId3">
            <a:alphaModFix/>
          </a:blip>
          <a:srcRect b="14383" l="0" r="0" t="0"/>
          <a:stretch/>
        </p:blipFill>
        <p:spPr>
          <a:xfrm>
            <a:off x="6890650" y="4471776"/>
            <a:ext cx="2162175" cy="5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4"/>
          <p:cNvSpPr txBox="1"/>
          <p:nvPr>
            <p:ph type="title"/>
          </p:nvPr>
        </p:nvSpPr>
        <p:spPr>
          <a:xfrm>
            <a:off x="311725" y="76800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With gradio: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10" name="Google Shape;21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29950"/>
            <a:ext cx="8839196" cy="35549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4"/>
          <p:cNvPicPr preferRelativeResize="0"/>
          <p:nvPr/>
        </p:nvPicPr>
        <p:blipFill rotWithShape="1">
          <a:blip r:embed="rId4">
            <a:alphaModFix/>
          </a:blip>
          <a:srcRect b="0" l="724" r="0" t="0"/>
          <a:stretch/>
        </p:blipFill>
        <p:spPr>
          <a:xfrm>
            <a:off x="140650" y="898425"/>
            <a:ext cx="8774750" cy="298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5"/>
          <p:cNvSpPr txBox="1"/>
          <p:nvPr>
            <p:ph type="title"/>
          </p:nvPr>
        </p:nvSpPr>
        <p:spPr>
          <a:xfrm>
            <a:off x="311725" y="76800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g</a:t>
            </a: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radio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(</a:t>
            </a:r>
            <a:r>
              <a:rPr lang="en" u="sng">
                <a:latin typeface="Montserrat"/>
                <a:ea typeface="Montserrat"/>
                <a:cs typeface="Montserrat"/>
                <a:sym typeface="Montserrat"/>
              </a:rPr>
              <a:t>grad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ient </a:t>
            </a:r>
            <a:r>
              <a:rPr lang="en" u="sng">
                <a:latin typeface="Montserrat"/>
                <a:ea typeface="Montserrat"/>
                <a:cs typeface="Montserrat"/>
                <a:sym typeface="Montserrat"/>
              </a:rPr>
              <a:t>i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nput </a:t>
            </a:r>
            <a:r>
              <a:rPr lang="en" u="sng">
                <a:latin typeface="Montserrat"/>
                <a:ea typeface="Montserrat"/>
                <a:cs typeface="Montserrat"/>
                <a:sym typeface="Montserrat"/>
              </a:rPr>
              <a:t>o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utput)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7" name="Google Shape;217;p35"/>
          <p:cNvSpPr txBox="1"/>
          <p:nvPr>
            <p:ph idx="1" type="body"/>
          </p:nvPr>
        </p:nvSpPr>
        <p:spPr>
          <a:xfrm>
            <a:off x="311700" y="1040175"/>
            <a:ext cx="8520600" cy="35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gradio</a:t>
            </a:r>
            <a:r>
              <a:rPr lang="en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allows you to: </a:t>
            </a:r>
            <a:endParaRPr sz="18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ontserrat"/>
              <a:buChar char="●"/>
            </a:pPr>
            <a:r>
              <a:rPr lang="en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rapidly create visual interfaces on top of your model</a:t>
            </a:r>
            <a:endParaRPr sz="18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6"/>
          <p:cNvSpPr txBox="1"/>
          <p:nvPr>
            <p:ph type="title"/>
          </p:nvPr>
        </p:nvSpPr>
        <p:spPr>
          <a:xfrm>
            <a:off x="311725" y="76800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gradio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(</a:t>
            </a:r>
            <a:r>
              <a:rPr lang="en" u="sng">
                <a:latin typeface="Montserrat"/>
                <a:ea typeface="Montserrat"/>
                <a:cs typeface="Montserrat"/>
                <a:sym typeface="Montserrat"/>
              </a:rPr>
              <a:t>grad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ient </a:t>
            </a:r>
            <a:r>
              <a:rPr lang="en" u="sng">
                <a:latin typeface="Montserrat"/>
                <a:ea typeface="Montserrat"/>
                <a:cs typeface="Montserrat"/>
                <a:sym typeface="Montserrat"/>
              </a:rPr>
              <a:t>i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nput </a:t>
            </a:r>
            <a:r>
              <a:rPr lang="en" u="sng">
                <a:latin typeface="Montserrat"/>
                <a:ea typeface="Montserrat"/>
                <a:cs typeface="Montserrat"/>
                <a:sym typeface="Montserrat"/>
              </a:rPr>
              <a:t>o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utput)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3" name="Google Shape;223;p36"/>
          <p:cNvSpPr txBox="1"/>
          <p:nvPr>
            <p:ph idx="1" type="body"/>
          </p:nvPr>
        </p:nvSpPr>
        <p:spPr>
          <a:xfrm>
            <a:off x="311700" y="1040175"/>
            <a:ext cx="8520600" cy="35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gradio</a:t>
            </a:r>
            <a:r>
              <a:rPr lang="en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allows you to: </a:t>
            </a:r>
            <a:endParaRPr sz="18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ontserrat"/>
              <a:buChar char="●"/>
            </a:pPr>
            <a:r>
              <a:rPr lang="en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rapidly create visual interfaces on top of your model</a:t>
            </a:r>
            <a:endParaRPr sz="18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ontserrat"/>
              <a:buChar char="●"/>
            </a:pPr>
            <a:r>
              <a:rPr lang="en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share them with others without dealing with hosting</a:t>
            </a:r>
            <a:endParaRPr sz="18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7"/>
          <p:cNvSpPr txBox="1"/>
          <p:nvPr>
            <p:ph type="title"/>
          </p:nvPr>
        </p:nvSpPr>
        <p:spPr>
          <a:xfrm>
            <a:off x="311725" y="76800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Example Usage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9" name="Google Shape;22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39025"/>
            <a:ext cx="8839196" cy="35549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852900"/>
            <a:ext cx="5594320" cy="2337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1" name="Google Shape;231;p37"/>
          <p:cNvCxnSpPr/>
          <p:nvPr/>
        </p:nvCxnSpPr>
        <p:spPr>
          <a:xfrm rot="10800000">
            <a:off x="2125625" y="1052250"/>
            <a:ext cx="703800" cy="244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8"/>
          <p:cNvSpPr txBox="1"/>
          <p:nvPr>
            <p:ph type="title"/>
          </p:nvPr>
        </p:nvSpPr>
        <p:spPr>
          <a:xfrm>
            <a:off x="311725" y="76800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gradio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(</a:t>
            </a:r>
            <a:r>
              <a:rPr lang="en" u="sng">
                <a:latin typeface="Montserrat"/>
                <a:ea typeface="Montserrat"/>
                <a:cs typeface="Montserrat"/>
                <a:sym typeface="Montserrat"/>
              </a:rPr>
              <a:t>grad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ient </a:t>
            </a:r>
            <a:r>
              <a:rPr lang="en" u="sng">
                <a:latin typeface="Montserrat"/>
                <a:ea typeface="Montserrat"/>
                <a:cs typeface="Montserrat"/>
                <a:sym typeface="Montserrat"/>
              </a:rPr>
              <a:t>i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nput </a:t>
            </a:r>
            <a:r>
              <a:rPr lang="en" u="sng">
                <a:latin typeface="Montserrat"/>
                <a:ea typeface="Montserrat"/>
                <a:cs typeface="Montserrat"/>
                <a:sym typeface="Montserrat"/>
              </a:rPr>
              <a:t>o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utput)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7" name="Google Shape;237;p38"/>
          <p:cNvSpPr txBox="1"/>
          <p:nvPr>
            <p:ph idx="1" type="body"/>
          </p:nvPr>
        </p:nvSpPr>
        <p:spPr>
          <a:xfrm>
            <a:off x="311700" y="1040175"/>
            <a:ext cx="8520600" cy="35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gradio</a:t>
            </a:r>
            <a:r>
              <a:rPr lang="en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allows you to: </a:t>
            </a:r>
            <a:endParaRPr sz="18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ontserrat"/>
              <a:buChar char="●"/>
            </a:pPr>
            <a:r>
              <a:rPr lang="en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rapidly create visual interfaces on top of your model</a:t>
            </a:r>
            <a:endParaRPr sz="18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ontserrat"/>
              <a:buChar char="●"/>
            </a:pPr>
            <a:r>
              <a:rPr lang="en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share them with others without dealing with hosting</a:t>
            </a:r>
            <a:endParaRPr sz="18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ontserrat"/>
              <a:buChar char="●"/>
            </a:pPr>
            <a:r>
              <a:rPr lang="en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g</a:t>
            </a:r>
            <a:r>
              <a:rPr lang="en" sz="18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et feedback</a:t>
            </a:r>
            <a:endParaRPr sz="18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38" name="Google Shape;23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8388" y="2796245"/>
            <a:ext cx="5567276" cy="191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9"/>
          <p:cNvSpPr txBox="1"/>
          <p:nvPr>
            <p:ph type="title"/>
          </p:nvPr>
        </p:nvSpPr>
        <p:spPr>
          <a:xfrm>
            <a:off x="311725" y="76800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Example Usage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44" name="Google Shape;24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39025"/>
            <a:ext cx="8839196" cy="35549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852900"/>
            <a:ext cx="5594320" cy="2337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6" name="Google Shape;246;p39"/>
          <p:cNvCxnSpPr/>
          <p:nvPr/>
        </p:nvCxnSpPr>
        <p:spPr>
          <a:xfrm rot="10800000">
            <a:off x="6156600" y="4647875"/>
            <a:ext cx="703800" cy="244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25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3300" y="948300"/>
            <a:ext cx="7133251" cy="378317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52" name="Google Shape;252;p40"/>
          <p:cNvSpPr txBox="1"/>
          <p:nvPr>
            <p:ph type="title"/>
          </p:nvPr>
        </p:nvSpPr>
        <p:spPr>
          <a:xfrm>
            <a:off x="108850" y="76800"/>
            <a:ext cx="87234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Saves the flagged input to developer’s machine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1"/>
          <p:cNvSpPr txBox="1"/>
          <p:nvPr>
            <p:ph type="title"/>
          </p:nvPr>
        </p:nvSpPr>
        <p:spPr>
          <a:xfrm>
            <a:off x="311725" y="76800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Other nice features: embedding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58" name="Google Shape;258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4975" y="788250"/>
            <a:ext cx="7772168" cy="4138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2"/>
          <p:cNvSpPr txBox="1"/>
          <p:nvPr>
            <p:ph type="title"/>
          </p:nvPr>
        </p:nvSpPr>
        <p:spPr>
          <a:xfrm>
            <a:off x="311725" y="76800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DEMO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4" name="Google Shape;264;p42"/>
          <p:cNvSpPr txBox="1"/>
          <p:nvPr/>
        </p:nvSpPr>
        <p:spPr>
          <a:xfrm>
            <a:off x="1029800" y="3832025"/>
            <a:ext cx="69234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ourier New"/>
                <a:ea typeface="Courier New"/>
                <a:cs typeface="Courier New"/>
                <a:sym typeface="Courier New"/>
              </a:rPr>
              <a:t>Documentation: www.gradio.app</a:t>
            </a:r>
            <a:endParaRPr sz="24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65" name="Google Shape;265;p42"/>
          <p:cNvSpPr txBox="1"/>
          <p:nvPr/>
        </p:nvSpPr>
        <p:spPr>
          <a:xfrm>
            <a:off x="1237875" y="1609525"/>
            <a:ext cx="6438000" cy="11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6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pip install gradio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3"/>
          <p:cNvSpPr txBox="1"/>
          <p:nvPr>
            <p:ph type="title"/>
          </p:nvPr>
        </p:nvSpPr>
        <p:spPr>
          <a:xfrm>
            <a:off x="311725" y="76800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Takeaways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1" name="Google Shape;271;p43"/>
          <p:cNvSpPr txBox="1"/>
          <p:nvPr>
            <p:ph idx="1" type="body"/>
          </p:nvPr>
        </p:nvSpPr>
        <p:spPr>
          <a:xfrm>
            <a:off x="225500" y="1288850"/>
            <a:ext cx="8669700" cy="28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93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Char char="●"/>
            </a:pPr>
            <a:r>
              <a:rPr b="1" lang="en" sz="2600">
                <a:latin typeface="Consolas"/>
                <a:ea typeface="Consolas"/>
                <a:cs typeface="Consolas"/>
                <a:sym typeface="Consolas"/>
              </a:rPr>
              <a:t>gradio </a:t>
            </a:r>
            <a:r>
              <a:rPr lang="en" sz="2600"/>
              <a:t>is library for </a:t>
            </a:r>
            <a:r>
              <a:rPr b="1" lang="en" sz="2600"/>
              <a:t>interacting</a:t>
            </a:r>
            <a:r>
              <a:rPr lang="en" sz="2600"/>
              <a:t> with trained machine learn models and </a:t>
            </a:r>
            <a:r>
              <a:rPr b="1" lang="en" sz="2600"/>
              <a:t>sharing</a:t>
            </a:r>
            <a:r>
              <a:rPr lang="en" sz="2600"/>
              <a:t> them. </a:t>
            </a:r>
            <a:endParaRPr sz="2600"/>
          </a:p>
          <a:p>
            <a:pPr indent="-393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Char char="●"/>
            </a:pPr>
            <a:r>
              <a:rPr lang="en" sz="2600"/>
              <a:t>We hope it can help more </a:t>
            </a:r>
            <a:r>
              <a:rPr b="1" lang="en" sz="2600"/>
              <a:t>reliable</a:t>
            </a:r>
            <a:r>
              <a:rPr lang="en" sz="2600"/>
              <a:t> models</a:t>
            </a:r>
            <a:endParaRPr sz="2600"/>
          </a:p>
          <a:p>
            <a:pPr indent="-393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Char char="●"/>
            </a:pPr>
            <a:r>
              <a:rPr lang="en" sz="2600"/>
              <a:t>To use it, simply: </a:t>
            </a:r>
            <a:r>
              <a:rPr lang="en" sz="2600">
                <a:latin typeface="Consolas"/>
                <a:ea typeface="Consolas"/>
                <a:cs typeface="Consolas"/>
                <a:sym typeface="Consolas"/>
              </a:rPr>
              <a:t>pip install gradio</a:t>
            </a:r>
            <a:endParaRPr sz="2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600"/>
          </a:p>
        </p:txBody>
      </p:sp>
      <p:sp>
        <p:nvSpPr>
          <p:cNvPr id="272" name="Google Shape;272;p43"/>
          <p:cNvSpPr txBox="1"/>
          <p:nvPr/>
        </p:nvSpPr>
        <p:spPr>
          <a:xfrm>
            <a:off x="1006475" y="3629875"/>
            <a:ext cx="69234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u="sng">
                <a:solidFill>
                  <a:schemeClr val="hlink"/>
                </a:solidFill>
                <a:latin typeface="Courier New"/>
                <a:ea typeface="Courier New"/>
                <a:cs typeface="Courier New"/>
                <a:sym typeface="Courier New"/>
                <a:hlinkClick r:id="rId3"/>
              </a:rPr>
              <a:t>www.gradio.app</a:t>
            </a:r>
            <a:endParaRPr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(sign up for email updates) </a:t>
            </a:r>
            <a:endParaRPr sz="24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6"/>
          <p:cNvSpPr txBox="1"/>
          <p:nvPr>
            <p:ph type="title"/>
          </p:nvPr>
        </p:nvSpPr>
        <p:spPr>
          <a:xfrm>
            <a:off x="311725" y="243277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Does a </a:t>
            </a:r>
            <a:r>
              <a:rPr b="1" lang="en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high test accuracy</a:t>
            </a:r>
            <a:r>
              <a:rPr lang="en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== a </a:t>
            </a:r>
            <a:r>
              <a:rPr b="1" lang="en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good model</a:t>
            </a:r>
            <a:r>
              <a:rPr lang="en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?</a:t>
            </a:r>
            <a:endParaRPr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7"/>
          <p:cNvSpPr txBox="1"/>
          <p:nvPr>
            <p:ph type="title"/>
          </p:nvPr>
        </p:nvSpPr>
        <p:spPr>
          <a:xfrm>
            <a:off x="311725" y="76800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latin typeface="Montserrat"/>
                <a:ea typeface="Montserrat"/>
                <a:cs typeface="Montserrat"/>
                <a:sym typeface="Montserrat"/>
              </a:rPr>
              <a:t>Good for whom?</a:t>
            </a:r>
            <a:endParaRPr sz="26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54" name="Google Shape;154;p27"/>
          <p:cNvPicPr preferRelativeResize="0"/>
          <p:nvPr/>
        </p:nvPicPr>
        <p:blipFill rotWithShape="1">
          <a:blip r:embed="rId3">
            <a:alphaModFix/>
          </a:blip>
          <a:srcRect b="61066" l="0" r="7825" t="0"/>
          <a:stretch/>
        </p:blipFill>
        <p:spPr>
          <a:xfrm>
            <a:off x="4419600" y="693650"/>
            <a:ext cx="4393227" cy="198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7"/>
          <p:cNvPicPr preferRelativeResize="0"/>
          <p:nvPr/>
        </p:nvPicPr>
        <p:blipFill rotWithShape="1">
          <a:blip r:embed="rId3">
            <a:alphaModFix/>
          </a:blip>
          <a:srcRect b="10445" l="7190" r="5754" t="54840"/>
          <a:stretch/>
        </p:blipFill>
        <p:spPr>
          <a:xfrm>
            <a:off x="4766275" y="2686925"/>
            <a:ext cx="4112326" cy="17534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5325" y="1362175"/>
            <a:ext cx="2792000" cy="279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7"/>
          <p:cNvSpPr txBox="1"/>
          <p:nvPr/>
        </p:nvSpPr>
        <p:spPr>
          <a:xfrm>
            <a:off x="153175" y="4179325"/>
            <a:ext cx="3492900" cy="8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Lato"/>
                <a:ea typeface="Lato"/>
                <a:cs typeface="Lato"/>
                <a:sym typeface="Lato"/>
              </a:rPr>
              <a:t>Machine Learning Developers</a:t>
            </a:r>
            <a:endParaRPr b="1" sz="24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8" name="Google Shape;158;p27"/>
          <p:cNvSpPr txBox="1"/>
          <p:nvPr/>
        </p:nvSpPr>
        <p:spPr>
          <a:xfrm>
            <a:off x="4917775" y="4519800"/>
            <a:ext cx="3914400" cy="6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Lato"/>
                <a:ea typeface="Lato"/>
                <a:cs typeface="Lato"/>
                <a:sym typeface="Lato"/>
              </a:rPr>
              <a:t>Collaborators/End Users</a:t>
            </a:r>
            <a:endParaRPr b="1" sz="24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3850" y="825850"/>
            <a:ext cx="6207599" cy="3844338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8"/>
          <p:cNvSpPr txBox="1"/>
          <p:nvPr/>
        </p:nvSpPr>
        <p:spPr>
          <a:xfrm>
            <a:off x="318800" y="303250"/>
            <a:ext cx="4478700" cy="5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5" name="Google Shape;165;p28"/>
          <p:cNvSpPr txBox="1"/>
          <p:nvPr/>
        </p:nvSpPr>
        <p:spPr>
          <a:xfrm>
            <a:off x="93300" y="101075"/>
            <a:ext cx="4478700" cy="5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State of the art image classifiers trained on ImageNet: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6" name="Google Shape;166;p28"/>
          <p:cNvSpPr txBox="1"/>
          <p:nvPr/>
        </p:nvSpPr>
        <p:spPr>
          <a:xfrm>
            <a:off x="2632800" y="449650"/>
            <a:ext cx="1939200" cy="3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b</a:t>
            </a:r>
            <a:r>
              <a:rPr b="1" lang="en">
                <a:latin typeface="Lato"/>
                <a:ea typeface="Lato"/>
                <a:cs typeface="Lato"/>
                <a:sym typeface="Lato"/>
              </a:rPr>
              <a:t>ride, dress, woman</a:t>
            </a:r>
            <a:endParaRPr b="1"/>
          </a:p>
        </p:txBody>
      </p:sp>
      <p:sp>
        <p:nvSpPr>
          <p:cNvPr id="167" name="Google Shape;167;p28"/>
          <p:cNvSpPr txBox="1"/>
          <p:nvPr/>
        </p:nvSpPr>
        <p:spPr>
          <a:xfrm>
            <a:off x="4735275" y="449650"/>
            <a:ext cx="2387100" cy="3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p</a:t>
            </a:r>
            <a:r>
              <a:rPr b="1" lang="en">
                <a:latin typeface="Lato"/>
                <a:ea typeface="Lato"/>
                <a:cs typeface="Lato"/>
                <a:sym typeface="Lato"/>
              </a:rPr>
              <a:t>erformance, costume</a:t>
            </a:r>
            <a:endParaRPr b="1"/>
          </a:p>
        </p:txBody>
      </p:sp>
      <p:sp>
        <p:nvSpPr>
          <p:cNvPr id="168" name="Google Shape;168;p28"/>
          <p:cNvSpPr txBox="1"/>
          <p:nvPr/>
        </p:nvSpPr>
        <p:spPr>
          <a:xfrm>
            <a:off x="0" y="1873900"/>
            <a:ext cx="3000000" cy="11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28"/>
          <p:cNvSpPr txBox="1"/>
          <p:nvPr/>
        </p:nvSpPr>
        <p:spPr>
          <a:xfrm>
            <a:off x="93300" y="4791600"/>
            <a:ext cx="3483300" cy="3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u="sng">
                <a:solidFill>
                  <a:schemeClr val="accent5"/>
                </a:solidFill>
                <a:hlinkClick r:id="rId4"/>
              </a:rPr>
              <a:t>https://www.nature.com/articles/d41586-018-05707-8</a:t>
            </a:r>
            <a:endParaRPr sz="8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9"/>
          <p:cNvSpPr txBox="1"/>
          <p:nvPr/>
        </p:nvSpPr>
        <p:spPr>
          <a:xfrm>
            <a:off x="318800" y="303250"/>
            <a:ext cx="4478700" cy="5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5" name="Google Shape;175;p29"/>
          <p:cNvSpPr txBox="1"/>
          <p:nvPr/>
        </p:nvSpPr>
        <p:spPr>
          <a:xfrm>
            <a:off x="93300" y="101075"/>
            <a:ext cx="4478700" cy="5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Google Translate, until recently: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6" name="Google Shape;176;p29"/>
          <p:cNvSpPr txBox="1"/>
          <p:nvPr/>
        </p:nvSpPr>
        <p:spPr>
          <a:xfrm>
            <a:off x="0" y="1873900"/>
            <a:ext cx="3000000" cy="11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7" name="Google Shape;17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4900" y="978250"/>
            <a:ext cx="7713226" cy="2987276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9"/>
          <p:cNvSpPr txBox="1"/>
          <p:nvPr/>
        </p:nvSpPr>
        <p:spPr>
          <a:xfrm>
            <a:off x="93300" y="4758600"/>
            <a:ext cx="68658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u="sng">
                <a:solidFill>
                  <a:schemeClr val="hlink"/>
                </a:solidFill>
                <a:hlinkClick r:id="rId4"/>
              </a:rPr>
              <a:t>https://hackernoon.com/bias-sexist-or-this-is-the-way-it-should-be-ce1f7c8c683c</a:t>
            </a:r>
            <a:endParaRPr sz="8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1800" y="152400"/>
            <a:ext cx="4714719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1"/>
          <p:cNvSpPr txBox="1"/>
          <p:nvPr>
            <p:ph type="title"/>
          </p:nvPr>
        </p:nvSpPr>
        <p:spPr>
          <a:xfrm>
            <a:off x="0" y="2127975"/>
            <a:ext cx="91128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Why do so many models </a:t>
            </a:r>
            <a:r>
              <a:rPr b="1" lang="en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not reliable in the wild</a:t>
            </a:r>
            <a:r>
              <a:rPr lang="en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?</a:t>
            </a:r>
            <a:endParaRPr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2"/>
          <p:cNvSpPr txBox="1"/>
          <p:nvPr>
            <p:ph type="title"/>
          </p:nvPr>
        </p:nvSpPr>
        <p:spPr>
          <a:xfrm>
            <a:off x="311725" y="76800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latin typeface="Montserrat"/>
                <a:ea typeface="Montserrat"/>
                <a:cs typeface="Montserrat"/>
                <a:sym typeface="Montserrat"/>
              </a:rPr>
              <a:t>Difficult for end users to access models </a:t>
            </a:r>
            <a:endParaRPr sz="26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94" name="Google Shape;194;p32"/>
          <p:cNvPicPr preferRelativeResize="0"/>
          <p:nvPr/>
        </p:nvPicPr>
        <p:blipFill rotWithShape="1">
          <a:blip r:embed="rId3">
            <a:alphaModFix/>
          </a:blip>
          <a:srcRect b="61066" l="0" r="7825" t="0"/>
          <a:stretch/>
        </p:blipFill>
        <p:spPr>
          <a:xfrm>
            <a:off x="4419600" y="693650"/>
            <a:ext cx="4393227" cy="198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32"/>
          <p:cNvPicPr preferRelativeResize="0"/>
          <p:nvPr/>
        </p:nvPicPr>
        <p:blipFill rotWithShape="1">
          <a:blip r:embed="rId3">
            <a:alphaModFix/>
          </a:blip>
          <a:srcRect b="10445" l="7190" r="5754" t="54840"/>
          <a:stretch/>
        </p:blipFill>
        <p:spPr>
          <a:xfrm>
            <a:off x="4766275" y="2686925"/>
            <a:ext cx="4112326" cy="17534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5325" y="1362175"/>
            <a:ext cx="2792000" cy="279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32"/>
          <p:cNvSpPr txBox="1"/>
          <p:nvPr/>
        </p:nvSpPr>
        <p:spPr>
          <a:xfrm>
            <a:off x="153175" y="4179325"/>
            <a:ext cx="3492900" cy="8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Lato"/>
                <a:ea typeface="Lato"/>
                <a:cs typeface="Lato"/>
                <a:sym typeface="Lato"/>
              </a:rPr>
              <a:t>Machine Learning Developer</a:t>
            </a:r>
            <a:endParaRPr b="1" sz="24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8" name="Google Shape;198;p32"/>
          <p:cNvSpPr txBox="1"/>
          <p:nvPr/>
        </p:nvSpPr>
        <p:spPr>
          <a:xfrm>
            <a:off x="4917775" y="4519800"/>
            <a:ext cx="3914400" cy="6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Lato"/>
                <a:ea typeface="Lato"/>
                <a:cs typeface="Lato"/>
                <a:sym typeface="Lato"/>
              </a:rPr>
              <a:t>Collaborators/End Users</a:t>
            </a:r>
            <a:endParaRPr b="1" sz="24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3"/>
          <p:cNvSpPr txBox="1"/>
          <p:nvPr>
            <p:ph type="title"/>
          </p:nvPr>
        </p:nvSpPr>
        <p:spPr>
          <a:xfrm>
            <a:off x="311725" y="76800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Interacting with ML models requires coding...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04" name="Google Shape;20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52900"/>
            <a:ext cx="8839202" cy="27871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aradigm">
  <a:themeElements>
    <a:clrScheme name="Paradigm">
      <a:dk1>
        <a:srgbClr val="31394D"/>
      </a:dk1>
      <a:lt1>
        <a:srgbClr val="FFFFFF"/>
      </a:lt1>
      <a:dk2>
        <a:srgbClr val="666666"/>
      </a:dk2>
      <a:lt2>
        <a:srgbClr val="626B73"/>
      </a:lt2>
      <a:accent1>
        <a:srgbClr val="002F4A"/>
      </a:accent1>
      <a:accent2>
        <a:srgbClr val="D9C4B1"/>
      </a:accent2>
      <a:accent3>
        <a:srgbClr val="EDE3DA"/>
      </a:accent3>
      <a:accent4>
        <a:srgbClr val="B85741"/>
      </a:accent4>
      <a:accent5>
        <a:srgbClr val="009384"/>
      </a:accent5>
      <a:accent6>
        <a:srgbClr val="D0F6FF"/>
      </a:accent6>
      <a:hlink>
        <a:srgbClr val="009384"/>
      </a:hlink>
      <a:folHlink>
        <a:srgbClr val="0093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